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274" r:id="rId3"/>
    <p:sldId id="266" r:id="rId4"/>
    <p:sldId id="326" r:id="rId5"/>
    <p:sldId id="327" r:id="rId6"/>
    <p:sldId id="324" r:id="rId7"/>
    <p:sldId id="329" r:id="rId8"/>
    <p:sldId id="330" r:id="rId9"/>
    <p:sldId id="342" r:id="rId10"/>
    <p:sldId id="341" r:id="rId11"/>
    <p:sldId id="343" r:id="rId12"/>
    <p:sldId id="344" r:id="rId13"/>
    <p:sldId id="345" r:id="rId14"/>
    <p:sldId id="328" r:id="rId15"/>
    <p:sldId id="319" r:id="rId16"/>
    <p:sldId id="288" r:id="rId17"/>
    <p:sldId id="331" r:id="rId18"/>
    <p:sldId id="320" r:id="rId19"/>
    <p:sldId id="337" r:id="rId20"/>
    <p:sldId id="346" r:id="rId21"/>
    <p:sldId id="347" r:id="rId22"/>
    <p:sldId id="322" r:id="rId23"/>
    <p:sldId id="348" r:id="rId24"/>
    <p:sldId id="340" r:id="rId25"/>
    <p:sldId id="339" r:id="rId26"/>
    <p:sldId id="265" r:id="rId27"/>
  </p:sldIdLst>
  <p:sldSz cx="12192000" cy="6858000"/>
  <p:notesSz cx="6858000" cy="9144000"/>
  <p:embeddedFontLst>
    <p:embeddedFont>
      <p:font typeface="함초롬바탕" panose="02030604000101010101" pitchFamily="18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BE5D85"/>
    <a:srgbClr val="E7E9EF"/>
    <a:srgbClr val="E1E5F1"/>
    <a:srgbClr val="D7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8558D-1763-4018-908F-B5CCEBF16A97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6D094-D8DC-43B9-815F-FE85DDC5E8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221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6D094-D8DC-43B9-815F-FE85DDC5E8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1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A2F126-2D34-406B-AF53-DD8457675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D3F8DA4-C621-4795-8DB1-3A7A7F7D2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5D1EDDA-B033-4770-996B-543EE79A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E6408A3-F1E7-452E-8AF1-84DA7873E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70802D-DF7B-47AF-BF87-46276F83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0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1AAD20-2D6F-4721-8AC6-57832DCE2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6FCB27B-20EE-4001-A8C6-8CEB60F5C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D68F552-CE63-4D90-97B5-59D4C0D51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D38D65F-70FC-4549-9FBA-D597B4772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30B844-DC1E-436D-A516-2B79EB84D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41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AF454586-2464-4906-A75A-3F291563D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197AD78-9BB7-44B0-A03B-A0B136281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925D6F3-4288-4358-9D38-E47E1E742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F9E4C2-A1E4-4601-89BC-6570ED1A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BE65431-A7D6-4748-9C91-E591999C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061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7CECA6-AC8E-4EB6-8B65-F82DE7AA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71E0060-5D81-4FAD-B629-D065FBE3A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8068FF6-0155-43F0-A2C2-B03B6E51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5238E97-4A3D-4927-8CA0-D9F8F180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1E3515C-6C24-4776-840D-A3E9DE0A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4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98689B-F500-4487-A38E-3ADA708B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3F693DC-955C-4D66-9F2F-229BEA0EF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5066AF-FEE4-41D6-A311-09AD8FEC7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1D2D72D-32B9-49DA-A1AB-9C2929D6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8EBA1D-1428-4303-8D7F-77496A707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9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E0BD03C-91A3-4C0B-BC45-5189CCAAF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BD739FE-ACE2-4EA2-ACFB-F38E8E2B4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A670F26-5F6F-4605-95B3-05DA3974E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7EBC59D-BDED-426B-AF43-710538CD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C9A9490-7C12-4E28-8DBD-5664ACAB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F2987A1-EC3B-406C-BD71-67EA9A8A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75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8F3359-A0DE-48F2-8343-95E98986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73D222-9D1F-45E4-869C-96788D57C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F4F1C50-F4A0-4113-A4D2-FA779CB10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2F5F6DB5-729D-4B0C-8ED7-5DD38E7CE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A21452C-0CBB-462E-8638-C4A8577F6D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5ABCCF2-472B-46B8-BC0D-185F05A65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1BBED12-C636-49A4-8073-2BC30CFA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B88B8C6D-0710-438D-B916-4B54E58F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AB225E5-0D50-48FF-8B26-370D5E2E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C39C5DEB-05B8-489E-99B0-736E7C64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5D65E66-4152-417D-A460-6E35EF73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384A73AD-3209-4311-9C15-6B0AB22D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00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A5B7A58-26F1-4F8E-BA9D-820CA92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FE0EA2BF-664A-4C42-AE9A-53B6D2B5A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8AA4413-66B8-46B3-8EF2-66F4E339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8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487E4-2310-41BB-B07F-650000D5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EC6CD4B-AEC0-4CD3-B9A7-652F5707E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7D8727A-91B4-4B31-8547-FB6904ACE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C842D98-6204-4C4D-B360-DCCA6663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5CF83A-7BD5-4992-9293-7607CF49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CE31179-6514-4535-BBBC-BC324F11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95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35BDEBE-D7E1-4D82-BA5A-0ED35F96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089BBB6-EB10-437F-B5EF-37EF47A44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8BFD6536-2622-4D06-A6EA-ACA5DA34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6E17324-95E6-4AD9-A5E8-D9E53BB1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D5F38C7-137D-4BED-B34E-4D350D19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B0A96BD-40F7-490A-B652-06608016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303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2D8F99C-9D96-4F11-82F4-37009878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F3456DC-37BA-4EFA-9F33-90143F22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EB3F1E-3E0C-4EBF-8610-9811CD610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46146-DE2C-4F6C-877D-EF1842AED8B9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3F0F0E9-6CBE-4DE6-B1AA-870C4C50A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BA71C7B-BCF9-484C-A553-D9122CCF0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379F-6649-416F-8907-4A48F69295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76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.go.kr/dataset/15003493/fileData.do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6CB7495B-A82C-448B-9235-4F6C069CF598}"/>
              </a:ext>
            </a:extLst>
          </p:cNvPr>
          <p:cNvSpPr/>
          <p:nvPr/>
        </p:nvSpPr>
        <p:spPr>
          <a:xfrm rot="20892425">
            <a:off x="9160603" y="4540898"/>
            <a:ext cx="4269867" cy="1781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100000">
                <a:srgbClr val="002060">
                  <a:alpha val="5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B0AC3777-DEA3-4501-82CF-E2471D7DBB3D}"/>
              </a:ext>
            </a:extLst>
          </p:cNvPr>
          <p:cNvSpPr/>
          <p:nvPr/>
        </p:nvSpPr>
        <p:spPr>
          <a:xfrm rot="20901178">
            <a:off x="8179020" y="2770512"/>
            <a:ext cx="5260765" cy="1781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27FB460-46FE-43DE-88DA-C14303670B4C}"/>
              </a:ext>
            </a:extLst>
          </p:cNvPr>
          <p:cNvSpPr txBox="1"/>
          <p:nvPr/>
        </p:nvSpPr>
        <p:spPr>
          <a:xfrm>
            <a:off x="600075" y="2519709"/>
            <a:ext cx="683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b="1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 교통사고 데이터</a:t>
            </a:r>
            <a:endParaRPr lang="ko-KR" altLang="en-US" sz="3200" b="1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947941C6-CD26-49F6-8386-ADA9712A7D8B}"/>
              </a:ext>
            </a:extLst>
          </p:cNvPr>
          <p:cNvCxnSpPr/>
          <p:nvPr/>
        </p:nvCxnSpPr>
        <p:spPr>
          <a:xfrm>
            <a:off x="0" y="3215034"/>
            <a:ext cx="7332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27FB460-46FE-43DE-88DA-C14303670B4C}"/>
              </a:ext>
            </a:extLst>
          </p:cNvPr>
          <p:cNvSpPr txBox="1"/>
          <p:nvPr/>
        </p:nvSpPr>
        <p:spPr>
          <a:xfrm>
            <a:off x="498475" y="3329486"/>
            <a:ext cx="683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시각화 </a:t>
            </a:r>
            <a:r>
              <a:rPr lang="en-US" altLang="ko-KR" b="1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HW - MAP</a:t>
            </a:r>
            <a:endParaRPr lang="ko-KR" altLang="en-US" b="1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53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3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4961" t="15778" r="22116" b="19165"/>
          <a:stretch/>
        </p:blipFill>
        <p:spPr>
          <a:xfrm>
            <a:off x="2533313" y="863040"/>
            <a:ext cx="8890782" cy="44594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l="4846" t="62570" r="21654" b="15265"/>
          <a:stretch/>
        </p:blipFill>
        <p:spPr>
          <a:xfrm>
            <a:off x="2537552" y="4826620"/>
            <a:ext cx="8886544" cy="150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4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963" t="15670" r="22022" b="19200"/>
          <a:stretch/>
        </p:blipFill>
        <p:spPr>
          <a:xfrm>
            <a:off x="3256143" y="94639"/>
            <a:ext cx="6589372" cy="3304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853" t="16258" r="22133" b="16062"/>
          <a:stretch/>
        </p:blipFill>
        <p:spPr>
          <a:xfrm>
            <a:off x="3256143" y="3370237"/>
            <a:ext cx="6589372" cy="34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4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963" t="15866" r="22684" b="16258"/>
          <a:stretch/>
        </p:blipFill>
        <p:spPr>
          <a:xfrm>
            <a:off x="3139680" y="67042"/>
            <a:ext cx="6834315" cy="3604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846" t="16599" r="22000" b="21422"/>
          <a:stretch/>
        </p:blipFill>
        <p:spPr>
          <a:xfrm>
            <a:off x="3139680" y="3535565"/>
            <a:ext cx="6834315" cy="32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4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961" t="17420" r="22462" b="23064"/>
          <a:stretch/>
        </p:blipFill>
        <p:spPr>
          <a:xfrm>
            <a:off x="2869749" y="120910"/>
            <a:ext cx="8029261" cy="37018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731" t="35891" r="22115" b="16086"/>
          <a:stretch/>
        </p:blipFill>
        <p:spPr>
          <a:xfrm>
            <a:off x="2869749" y="3685108"/>
            <a:ext cx="8029261" cy="296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549E6A-DD28-4D03-AE8E-45CB428ACDE0}"/>
              </a:ext>
            </a:extLst>
          </p:cNvPr>
          <p:cNvSpPr txBox="1"/>
          <p:nvPr/>
        </p:nvSpPr>
        <p:spPr>
          <a:xfrm>
            <a:off x="1056612" y="2992652"/>
            <a:ext cx="98220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 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'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사고년도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사고유형구분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시도시군구명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사고지역위치명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경도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'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선택했다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데이터의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열 이름을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정제했다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fontAlgn="base"/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데이터를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사고년도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기준으로 </a:t>
            </a: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오름정렬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시도시군구명의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가장 앞 단어를 추출하여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＇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＇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열을 만들었다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사고유형구분별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발생건수를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사고년도별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발생건수를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시도별 </a:t>
            </a: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발생건수를 </a:t>
            </a: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구했다</a:t>
            </a:r>
            <a:r>
              <a:rPr lang="en-US" altLang="ko-KR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사고유형구분별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사상자수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경상자수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부상자수를 구했다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설명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665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911169" y="4229477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문제제기 및 가설 설정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A0F44475-7992-4A07-8FE1-49914C29D7A5}"/>
              </a:ext>
            </a:extLst>
          </p:cNvPr>
          <p:cNvSpPr/>
          <p:nvPr/>
        </p:nvSpPr>
        <p:spPr>
          <a:xfrm>
            <a:off x="5328036" y="2274021"/>
            <a:ext cx="1577504" cy="157750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2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문제제기 및 가설설정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69815" y="5643165"/>
            <a:ext cx="97220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- 2019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 기준 한국에서는 교통사고로 인해 사흘에 한 명 꼴로 사망한다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도로교통공단의 교통사고 데이터를 확인하여 교통사고 현황을 확인할 수 있어야 한다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도로교통공단의 교통사고 데이터를 확인하여 교통사고를 줄일 수 있는 방법을 모색해야 한다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4" y="2027578"/>
            <a:ext cx="4705778" cy="312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2468554" y="102647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문제제기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1026" name="Picture 2" descr="https://file.mk.co.kr/meet/neds/2019/11/image_readtop_2019_955508_157404106539804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5" y="2027578"/>
            <a:ext cx="5555432" cy="312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2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문제제기 및 가설설정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941444" y="5784280"/>
            <a:ext cx="53150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인구가 많은 도시일 수록 교통사고가 많이 일어날 것이다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468554" y="102647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가설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4" y="2027578"/>
            <a:ext cx="4705778" cy="312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https://file.mk.co.kr/meet/neds/2019/11/image_readtop_2019_955508_157404106539804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5" y="2027578"/>
            <a:ext cx="5555432" cy="312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911169" y="4242925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분석 및 시각화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A0F44475-7992-4A07-8FE1-49914C29D7A5}"/>
              </a:ext>
            </a:extLst>
          </p:cNvPr>
          <p:cNvSpPr/>
          <p:nvPr/>
        </p:nvSpPr>
        <p:spPr>
          <a:xfrm>
            <a:off x="5328036" y="2274021"/>
            <a:ext cx="1577504" cy="157750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3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7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분석 및 시각화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80095" y="5583425"/>
            <a:ext cx="10817964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인구가 많은 도시일 수록 교통사고가 많이 일어날 것이다</a:t>
            </a:r>
            <a:r>
              <a:rPr lang="en-US" altLang="ko-KR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발생건수는 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대구가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위였고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순위는 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부산이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둘은 비슷한 추이를 보이지만 정비례 하지는 않았다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값의 크기에 따른 색 지정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hover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 지역 정보 및 값 정보 확인 가능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색상표와 지도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linking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됨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8554" y="1026475"/>
            <a:ext cx="351294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시각화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1 :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교통사고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발생건수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(2012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년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~ 2018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년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)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52" t="13709" r="38014" b="11942"/>
          <a:stretch/>
        </p:blipFill>
        <p:spPr>
          <a:xfrm>
            <a:off x="242046" y="1757664"/>
            <a:ext cx="5298141" cy="3605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772" t="14100" r="32389" b="11942"/>
          <a:stretch/>
        </p:blipFill>
        <p:spPr>
          <a:xfrm>
            <a:off x="5981500" y="1757664"/>
            <a:ext cx="5794804" cy="3605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11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678206" y="42832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A0F44475-7992-4A07-8FE1-49914C29D7A5}"/>
              </a:ext>
            </a:extLst>
          </p:cNvPr>
          <p:cNvSpPr/>
          <p:nvPr/>
        </p:nvSpPr>
        <p:spPr>
          <a:xfrm>
            <a:off x="5328036" y="2274021"/>
            <a:ext cx="1577504" cy="157750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1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분석 및 시각화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80095" y="5583425"/>
            <a:ext cx="10817964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인구가 많은 도시일 수록 교통사고가 많이 일어날 것이다</a:t>
            </a:r>
            <a:r>
              <a:rPr lang="en-US" altLang="ko-KR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발생건수는 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대구가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위였고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순위는 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부산이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둘은 비슷한 추이를 보이지만 정비례 하지는 않았다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값의 크기에 따른 색 지정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hover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 지역 정보 및 값 정보 확인 가능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색상표와 지도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linking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됨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8554" y="1026475"/>
            <a:ext cx="276235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시각화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2 :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인구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순위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(2019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년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7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월 기준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)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72" t="14100" r="41875" b="11942"/>
          <a:stretch/>
        </p:blipFill>
        <p:spPr>
          <a:xfrm>
            <a:off x="680095" y="1771210"/>
            <a:ext cx="4935071" cy="357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882" t="14492" r="43971" b="11746"/>
          <a:stretch/>
        </p:blipFill>
        <p:spPr>
          <a:xfrm>
            <a:off x="6459890" y="1771210"/>
            <a:ext cx="4757881" cy="357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9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68941" y="2325540"/>
            <a:ext cx="2507151" cy="9479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 분석 및 시각화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80095" y="5583425"/>
            <a:ext cx="10817964" cy="116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가설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인구가 많은 도시일 수록 교통사고가 많이 일어날 것이다</a:t>
            </a:r>
            <a:r>
              <a:rPr lang="en-US" altLang="ko-KR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-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분석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발생건수는 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대구가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위였고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순위는 경기가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부산이 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fontAlgn="base">
              <a:lnSpc>
                <a:spcPct val="160000"/>
              </a:lnSpc>
            </a:pP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-KR" altLang="en-US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둘은 비슷한 추이를 보이지만 정비례 하지는 않았다</a:t>
            </a:r>
            <a:r>
              <a:rPr lang="en-US" altLang="ko-KR" sz="12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시각화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 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위인 서울의 교통사고 발생 위도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경도를 지도 위에 뿌렸다</a:t>
            </a:r>
            <a:r>
              <a:rPr lang="en-US" altLang="ko-KR" sz="1200" b="1" kern="0" spc="0" dirty="0" smtClean="0">
                <a:solidFill>
                  <a:srgbClr val="000000"/>
                </a:solidFill>
                <a:effectLst/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8553" y="1026475"/>
            <a:ext cx="323300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시각화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3 :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서울 교통사고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(2012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년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~ 2018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년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)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569" r="65809" b="41368"/>
          <a:stretch/>
        </p:blipFill>
        <p:spPr>
          <a:xfrm>
            <a:off x="4822930" y="1851584"/>
            <a:ext cx="4168588" cy="3294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직선 화살표 연결선 3"/>
          <p:cNvCxnSpPr>
            <a:stCxn id="6" idx="3"/>
          </p:cNvCxnSpPr>
          <p:nvPr/>
        </p:nvCxnSpPr>
        <p:spPr>
          <a:xfrm>
            <a:off x="4195274" y="2799497"/>
            <a:ext cx="939379" cy="4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49760" y="2430165"/>
            <a:ext cx="2345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수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9,751,415</a:t>
            </a:r>
          </a:p>
          <a:p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발생건수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14,792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46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793622" y="417568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A0F44475-7992-4A07-8FE1-49914C29D7A5}"/>
              </a:ext>
            </a:extLst>
          </p:cNvPr>
          <p:cNvSpPr/>
          <p:nvPr/>
        </p:nvSpPr>
        <p:spPr>
          <a:xfrm>
            <a:off x="5328036" y="2274021"/>
            <a:ext cx="1577504" cy="1577504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4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8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87672" y="102647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가설검증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346314"/>
              </p:ext>
            </p:extLst>
          </p:nvPr>
        </p:nvGraphicFramePr>
        <p:xfrm>
          <a:off x="3217809" y="1990869"/>
          <a:ext cx="2768030" cy="43533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559"/>
                <a:gridCol w="1723471"/>
              </a:tblGrid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지역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교통사고 발생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서울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14792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경기도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8704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대구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5058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부산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3596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경상북도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2263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경상남도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2226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전라북도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1742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인천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1724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충청북도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1475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전라남도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1397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광주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1393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1374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충청남도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1013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강원도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902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울산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871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제주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674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세종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38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720115"/>
              </p:ext>
            </p:extLst>
          </p:nvPr>
        </p:nvGraphicFramePr>
        <p:xfrm>
          <a:off x="6342010" y="1990869"/>
          <a:ext cx="2768030" cy="43533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4559"/>
                <a:gridCol w="1723471"/>
              </a:tblGrid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지역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인구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경기도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13176011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서울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9751415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부산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3425317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경상남도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3366286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인천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2956828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경상북도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2668836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대구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2448666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충청남도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2125349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전라남도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1868856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전라북도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1825381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충청북도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1599368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강원도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1540714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대전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1481701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광주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1459486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울산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1150891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제주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670209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  <a:tr h="2391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세종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330398</a:t>
                      </a:r>
                      <a:endParaRPr lang="ko-KR" altLang="en-US" sz="1200" dirty="0"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58971" marR="58971" marT="29486" marB="29486"/>
                </a:tc>
              </a:tr>
            </a:tbl>
          </a:graphicData>
        </a:graphic>
      </p:graphicFrame>
      <p:cxnSp>
        <p:nvCxnSpPr>
          <p:cNvPr id="11" name="직선 화살표 연결선 10"/>
          <p:cNvCxnSpPr/>
          <p:nvPr/>
        </p:nvCxnSpPr>
        <p:spPr>
          <a:xfrm>
            <a:off x="5985839" y="2310063"/>
            <a:ext cx="356171" cy="27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985839" y="2346158"/>
            <a:ext cx="356171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985839" y="2791326"/>
            <a:ext cx="356171" cy="104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5985839" y="2815389"/>
            <a:ext cx="356171" cy="26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985839" y="3296653"/>
            <a:ext cx="356171" cy="276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5985839" y="3080084"/>
            <a:ext cx="356171" cy="49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985839" y="3838074"/>
            <a:ext cx="356171" cy="757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5985839" y="3296653"/>
            <a:ext cx="356171" cy="770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5985839" y="4271210"/>
            <a:ext cx="356171" cy="544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5985839" y="4283242"/>
            <a:ext cx="356171" cy="312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5985839" y="4815640"/>
            <a:ext cx="356171" cy="71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5985839" y="5005137"/>
            <a:ext cx="356171" cy="25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985839" y="3982453"/>
            <a:ext cx="356171" cy="126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V="1">
            <a:off x="5985839" y="5005137"/>
            <a:ext cx="356171" cy="52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985839" y="5739063"/>
            <a:ext cx="356171" cy="1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5985839" y="5979695"/>
            <a:ext cx="356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5985839" y="6208295"/>
            <a:ext cx="356171" cy="12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394657" y="4934286"/>
            <a:ext cx="97220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인구가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많은 도시일 수록 교통사고가 많이 일어날 것이다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(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△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7672" y="102647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가설검증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14" y="2211354"/>
            <a:ext cx="2491816" cy="16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https://file.mk.co.kr/meet/neds/2019/11/image_readtop_2019_955508_157404106539804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56" y="2211354"/>
            <a:ext cx="2941726" cy="1654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결론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87268" y="3130726"/>
            <a:ext cx="10340789" cy="12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교통사고는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서울이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경기가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대구가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위였고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순위는 경기가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서울이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부산이 </a:t>
            </a:r>
            <a:r>
              <a:rPr lang="en-US" altLang="ko-KR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6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위였다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둘은 비슷한 추이를 보였지만 정비례 하지는 않았다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인구 대비 교통사고 발생이 잦은 지역들의 교통사고를 줄이기 위한 정책 및 논의가 필요하다</a:t>
            </a:r>
            <a:r>
              <a:rPr lang="en-US" altLang="ko-KR" sz="16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en-US" altLang="ko-KR" sz="16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27FB460-46FE-43DE-88DA-C14303670B4C}"/>
              </a:ext>
            </a:extLst>
          </p:cNvPr>
          <p:cNvSpPr txBox="1"/>
          <p:nvPr/>
        </p:nvSpPr>
        <p:spPr>
          <a:xfrm>
            <a:off x="600075" y="2519709"/>
            <a:ext cx="6833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ysClr val="windowText" lastClr="00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감사합니다</a:t>
            </a:r>
            <a:endParaRPr lang="ko-KR" altLang="en-US" sz="3200" dirty="0">
              <a:solidFill>
                <a:sysClr val="windowText" lastClr="00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947941C6-CD26-49F6-8386-ADA9712A7D8B}"/>
              </a:ext>
            </a:extLst>
          </p:cNvPr>
          <p:cNvCxnSpPr/>
          <p:nvPr/>
        </p:nvCxnSpPr>
        <p:spPr>
          <a:xfrm>
            <a:off x="0" y="3215034"/>
            <a:ext cx="73321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3">
            <a:extLst>
              <a:ext uri="{FF2B5EF4-FFF2-40B4-BE49-F238E27FC236}">
                <a16:creationId xmlns="" xmlns:a16="http://schemas.microsoft.com/office/drawing/2014/main" id="{6CB7495B-A82C-448B-9235-4F6C069CF598}"/>
              </a:ext>
            </a:extLst>
          </p:cNvPr>
          <p:cNvSpPr/>
          <p:nvPr/>
        </p:nvSpPr>
        <p:spPr>
          <a:xfrm rot="20892425">
            <a:off x="9160603" y="4540898"/>
            <a:ext cx="4269867" cy="1781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100000">
                <a:srgbClr val="002060">
                  <a:alpha val="50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4">
            <a:extLst>
              <a:ext uri="{FF2B5EF4-FFF2-40B4-BE49-F238E27FC236}">
                <a16:creationId xmlns="" xmlns:a16="http://schemas.microsoft.com/office/drawing/2014/main" id="{B0AC3777-DEA3-4501-82CF-E2471D7DBB3D}"/>
              </a:ext>
            </a:extLst>
          </p:cNvPr>
          <p:cNvSpPr/>
          <p:nvPr/>
        </p:nvSpPr>
        <p:spPr>
          <a:xfrm rot="20901178">
            <a:off x="8179020" y="2770512"/>
            <a:ext cx="5260765" cy="1781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>
                  <a:alpha val="50000"/>
                </a:srgbClr>
              </a:gs>
              <a:gs pos="100000">
                <a:srgbClr val="002060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7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5549E6A-DD28-4D03-AE8E-45CB428ACDE0}"/>
              </a:ext>
            </a:extLst>
          </p:cNvPr>
          <p:cNvSpPr txBox="1"/>
          <p:nvPr/>
        </p:nvSpPr>
        <p:spPr>
          <a:xfrm>
            <a:off x="1056612" y="2866178"/>
            <a:ext cx="4796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도로교통공단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교통사고다발지역</a:t>
            </a:r>
            <a:r>
              <a:rPr lang="en-US" altLang="ko-KR" sz="14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5" y="2517245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5" y="3921106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3" y="3730612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설명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5549E6A-DD28-4D03-AE8E-45CB428ACDE0}"/>
              </a:ext>
            </a:extLst>
          </p:cNvPr>
          <p:cNvSpPr txBox="1"/>
          <p:nvPr/>
        </p:nvSpPr>
        <p:spPr>
          <a:xfrm>
            <a:off x="1056613" y="4385648"/>
            <a:ext cx="982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등록일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2019-10-10</a:t>
            </a:r>
          </a:p>
          <a:p>
            <a:pPr fontAlgn="base"/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URL : </a:t>
            </a:r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www.data.go.kr/dataset/15003493/fileData.do</a:t>
            </a:r>
            <a:endParaRPr lang="en-US" altLang="ko-KR" sz="1400" dirty="0" smtClean="0"/>
          </a:p>
          <a:p>
            <a:pPr fontAlgn="base"/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설명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스쿨존어린이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보행어린이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보행노인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무단횡단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자전거 교통사고 등 주제별로 선정한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2012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 </a:t>
            </a:r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~ 2018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년의 연간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교통사고 다발지역 데이터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6612" y="2284072"/>
            <a:ext cx="2199531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6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설명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032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56612" y="102440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보기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647" t="26263" r="7132" b="10569"/>
          <a:stretch/>
        </p:blipFill>
        <p:spPr>
          <a:xfrm>
            <a:off x="509532" y="2004068"/>
            <a:ext cx="10999695" cy="4329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8133347" y="1913022"/>
            <a:ext cx="701371" cy="45359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834718" y="1913021"/>
            <a:ext cx="706324" cy="453590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23084" y="1913021"/>
            <a:ext cx="770021" cy="453590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83832" y="1913022"/>
            <a:ext cx="733926" cy="45359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5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056612" y="102440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</a:t>
            </a:r>
            <a:r>
              <a:rPr lang="ko-KR" altLang="en-US" sz="1200" b="1" kern="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컬럼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647" t="26263" r="7132" b="10569"/>
          <a:stretch/>
        </p:blipFill>
        <p:spPr>
          <a:xfrm>
            <a:off x="939839" y="2797445"/>
            <a:ext cx="5407174" cy="212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5549E6A-DD28-4D03-AE8E-45CB428ACDE0}"/>
              </a:ext>
            </a:extLst>
          </p:cNvPr>
          <p:cNvSpPr txBox="1"/>
          <p:nvPr/>
        </p:nvSpPr>
        <p:spPr>
          <a:xfrm>
            <a:off x="7395973" y="2414098"/>
            <a:ext cx="47960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  </a:t>
            </a: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사고지역관리번호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fontAlgn="base"/>
            <a:r>
              <a:rPr lang="en-US" altLang="ko-KR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    </a:t>
            </a: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사고년도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사고유형구분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위치구분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시도시군구명</a:t>
            </a:r>
            <a:endParaRPr lang="en-US" altLang="ko-KR" sz="1400" dirty="0" smtClean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사고지역위치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발생건수</a:t>
            </a:r>
            <a:endParaRPr lang="en-US" altLang="ko-KR" sz="1400" dirty="0" smtClean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사상자수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사망자수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중상자수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경상자수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부상자수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위도</a:t>
            </a:r>
            <a:endParaRPr lang="en-US" altLang="ko-KR" sz="1400" dirty="0" smtClean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경도</a:t>
            </a:r>
            <a:endParaRPr lang="en-US" altLang="ko-KR" sz="1400" dirty="0" smtClean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사고다발지역폴리곤정보</a:t>
            </a:r>
            <a:endParaRPr lang="en-US" altLang="ko-KR" sz="1400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285750" indent="-285750" fontAlgn="base">
              <a:buFontTx/>
              <a:buChar char="-"/>
            </a:pPr>
            <a:r>
              <a:rPr lang="ko-KR" altLang="en-US" sz="14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데이터기준일자</a:t>
            </a:r>
            <a:endParaRPr lang="ko-KR" altLang="en-US" sz="14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7303683" y="2105506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03220" y="1872333"/>
            <a:ext cx="2199531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600" b="1" kern="0" spc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Adobe 고딕 Std B" panose="020B0800000000000000"/>
              </a:rPr>
              <a:t>데이터 </a:t>
            </a:r>
            <a:r>
              <a:rPr lang="ko-KR" altLang="en-US" sz="1600" b="1" kern="0" spc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Adobe 고딕 Std B" panose="020B0800000000000000"/>
              </a:rPr>
              <a:t>컬럼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8068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5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1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01" t="15473" r="15846" b="16454"/>
          <a:stretch/>
        </p:blipFill>
        <p:spPr>
          <a:xfrm>
            <a:off x="1573305" y="1792415"/>
            <a:ext cx="9735671" cy="4666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1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2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412" t="15670" r="23014" b="50000"/>
          <a:stretch/>
        </p:blipFill>
        <p:spPr>
          <a:xfrm>
            <a:off x="3256143" y="804361"/>
            <a:ext cx="7624997" cy="20279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413" t="19593" r="22463" b="16258"/>
          <a:stretch/>
        </p:blipFill>
        <p:spPr>
          <a:xfrm>
            <a:off x="3256143" y="2644163"/>
            <a:ext cx="7624997" cy="37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3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963" t="15670" r="22243" b="19593"/>
          <a:stretch/>
        </p:blipFill>
        <p:spPr>
          <a:xfrm>
            <a:off x="2361225" y="280174"/>
            <a:ext cx="8875058" cy="4437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853" t="17042" r="23235" b="15670"/>
          <a:stretch/>
        </p:blipFill>
        <p:spPr>
          <a:xfrm>
            <a:off x="2361225" y="1800699"/>
            <a:ext cx="8875058" cy="4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ED66995-6802-4A5D-ADC3-BC4DEA365E2C}"/>
              </a:ext>
            </a:extLst>
          </p:cNvPr>
          <p:cNvSpPr txBox="1"/>
          <p:nvPr/>
        </p:nvSpPr>
        <p:spPr>
          <a:xfrm>
            <a:off x="119893" y="1026475"/>
            <a:ext cx="654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데이터</a:t>
            </a:r>
            <a:endParaRPr lang="en-US" altLang="ko-KR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D6147584-2F26-4052-B334-0695C226D7BC}"/>
              </a:ext>
            </a:extLst>
          </p:cNvPr>
          <p:cNvCxnSpPr>
            <a:cxnSpLocks/>
          </p:cNvCxnSpPr>
          <p:nvPr/>
        </p:nvCxnSpPr>
        <p:spPr>
          <a:xfrm>
            <a:off x="0" y="1536921"/>
            <a:ext cx="447869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92B7B75-23CD-40F8-AEDE-C7F0B1DD7DE6}"/>
              </a:ext>
            </a:extLst>
          </p:cNvPr>
          <p:cNvSpPr/>
          <p:nvPr/>
        </p:nvSpPr>
        <p:spPr>
          <a:xfrm>
            <a:off x="657074" y="2393639"/>
            <a:ext cx="184580" cy="105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56612" y="2203145"/>
            <a:ext cx="2482164" cy="441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600" b="1" kern="0" dirty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R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6612" y="1024405"/>
            <a:ext cx="2199531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데이터 전처리 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Adobe 고딕 Std B" panose="020B0800000000000000"/>
              </a:rPr>
              <a:t>3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Adobe 고딕 Std B" panose="020B080000000000000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853" t="17043" r="22905" b="16650"/>
          <a:stretch/>
        </p:blipFill>
        <p:spPr>
          <a:xfrm>
            <a:off x="3258979" y="211894"/>
            <a:ext cx="6528324" cy="3368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4961" t="15983" r="21885" b="15676"/>
          <a:stretch/>
        </p:blipFill>
        <p:spPr>
          <a:xfrm>
            <a:off x="3256143" y="3180611"/>
            <a:ext cx="6526412" cy="34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8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701</Words>
  <Application>Microsoft Office PowerPoint</Application>
  <PresentationFormat>와이드스크린</PresentationFormat>
  <Paragraphs>191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함초롬바탕</vt:lpstr>
      <vt:lpstr>Arial</vt:lpstr>
      <vt:lpstr>Adobe 고딕 Std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JIHYE SEO</cp:lastModifiedBy>
  <cp:revision>152</cp:revision>
  <dcterms:created xsi:type="dcterms:W3CDTF">2019-04-26T02:20:25Z</dcterms:created>
  <dcterms:modified xsi:type="dcterms:W3CDTF">2019-11-24T17:12:00Z</dcterms:modified>
</cp:coreProperties>
</file>